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55" r:id="rId1"/>
    <p:sldMasterId id="2147483837" r:id="rId2"/>
    <p:sldMasterId id="2147483796" r:id="rId3"/>
  </p:sldMasterIdLst>
  <p:notesMasterIdLst>
    <p:notesMasterId r:id="rId18"/>
  </p:notesMasterIdLst>
  <p:sldIdLst>
    <p:sldId id="528" r:id="rId4"/>
    <p:sldId id="510" r:id="rId5"/>
    <p:sldId id="524" r:id="rId6"/>
    <p:sldId id="527" r:id="rId7"/>
    <p:sldId id="472" r:id="rId8"/>
    <p:sldId id="512" r:id="rId9"/>
    <p:sldId id="514" r:id="rId10"/>
    <p:sldId id="518" r:id="rId11"/>
    <p:sldId id="525" r:id="rId12"/>
    <p:sldId id="526" r:id="rId13"/>
    <p:sldId id="521" r:id="rId14"/>
    <p:sldId id="507" r:id="rId15"/>
    <p:sldId id="501" r:id="rId16"/>
    <p:sldId id="529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Microsoft JhengHei" pitchFamily="34" charset="-120"/>
      <p:regular r:id="rId23"/>
      <p:bold r:id="rId24"/>
    </p:embeddedFon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E11B41-EFA3-4B42-B615-E5824596BF6C}" type="slidenum">
              <a:rPr lang="zh-CN" altLang="en-US" sz="120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z="1200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777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66607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57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56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19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65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0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34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92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46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35778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011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8286976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9511341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602076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261579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6476210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617384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770188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4872589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6487350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69147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22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69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17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25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26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29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74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87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77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5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145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59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92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40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41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49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31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9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50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01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79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35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58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60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27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80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91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46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60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58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62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58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1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71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586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39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14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76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16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37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12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8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35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49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2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25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4252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85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563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74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424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081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10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49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32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75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98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822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44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0628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265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021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323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046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14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1082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2930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613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1786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0375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8145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620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08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35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61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68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3333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5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94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83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54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9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33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59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97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31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91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3170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25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38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08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281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91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573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8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22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00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44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5605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70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09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82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0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84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45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8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16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71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885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等式性质解方程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(2)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5930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等式性质解方程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(2)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5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  <p:sldLayoutId id="2147483852" r:id="rId15"/>
    <p:sldLayoutId id="2147483853" r:id="rId16"/>
    <p:sldLayoutId id="2147483854" r:id="rId17"/>
    <p:sldLayoutId id="2147483855" r:id="rId18"/>
    <p:sldLayoutId id="2147483856" r:id="rId19"/>
    <p:sldLayoutId id="2147483857" r:id="rId20"/>
    <p:sldLayoutId id="2147483858" r:id="rId21"/>
    <p:sldLayoutId id="2147483859" r:id="rId22"/>
    <p:sldLayoutId id="2147483860" r:id="rId23"/>
    <p:sldLayoutId id="2147483861" r:id="rId24"/>
    <p:sldLayoutId id="2147483862" r:id="rId25"/>
    <p:sldLayoutId id="2147483863" r:id="rId26"/>
    <p:sldLayoutId id="2147483864" r:id="rId27"/>
    <p:sldLayoutId id="2147483865" r:id="rId28"/>
    <p:sldLayoutId id="2147483866" r:id="rId29"/>
    <p:sldLayoutId id="2147483867" r:id="rId30"/>
    <p:sldLayoutId id="2147483868" r:id="rId31"/>
    <p:sldLayoutId id="2147483869" r:id="rId32"/>
    <p:sldLayoutId id="2147483870" r:id="rId33"/>
    <p:sldLayoutId id="2147483871" r:id="rId34"/>
    <p:sldLayoutId id="2147483872" r:id="rId35"/>
    <p:sldLayoutId id="2147483873" r:id="rId36"/>
    <p:sldLayoutId id="2147483874" r:id="rId37"/>
    <p:sldLayoutId id="2147483875" r:id="rId38"/>
    <p:sldLayoutId id="2147483876" r:id="rId39"/>
    <p:sldLayoutId id="2147483877" r:id="rId40"/>
    <p:sldLayoutId id="2147483878" r:id="rId41"/>
    <p:sldLayoutId id="2147483879" r:id="rId42"/>
    <p:sldLayoutId id="2147483880" r:id="rId43"/>
    <p:sldLayoutId id="2147483881" r:id="rId44"/>
    <p:sldLayoutId id="2147483882" r:id="rId45"/>
    <p:sldLayoutId id="2147483883" r:id="rId46"/>
    <p:sldLayoutId id="2147483884" r:id="rId47"/>
    <p:sldLayoutId id="2147483885" r:id="rId48"/>
    <p:sldLayoutId id="2147483886" r:id="rId49"/>
    <p:sldLayoutId id="2147483887" r:id="rId50"/>
    <p:sldLayoutId id="2147483888" r:id="rId51"/>
    <p:sldLayoutId id="2147483889" r:id="rId52"/>
    <p:sldLayoutId id="2147483890" r:id="rId53"/>
    <p:sldLayoutId id="2147483891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34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4.xml"/><Relationship Id="rId7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8.jpeg"/><Relationship Id="rId10" Type="http://schemas.openxmlformats.org/officeDocument/2006/relationships/image" Target="../media/image23.png"/><Relationship Id="rId4" Type="http://schemas.openxmlformats.org/officeDocument/2006/relationships/image" Target="../media/image21.tmp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8.jpe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7" Type="http://schemas.openxmlformats.org/officeDocument/2006/relationships/image" Target="../media/image1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2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9544" y="1435155"/>
            <a:ext cx="821442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用等式性质解方程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(2)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  <a:ea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082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3568" y="54026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解方程，并检验。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63688" y="120359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18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=3.6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25629" y="1275606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÷2.5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1678037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18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÷18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=3.6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÷18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26545" y="1737271"/>
            <a:ext cx="392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÷2.5×2.5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×2.5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51720" y="211008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=0.2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6176" y="213970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=12.5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2413" y="2689587"/>
            <a:ext cx="43924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=0.2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=18×0.2=3.6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=0.2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274090" y="2697962"/>
            <a:ext cx="4618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=12.5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=12.5÷2.5=5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=12.5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</p:spTree>
    <p:extLst>
      <p:ext uri="{BB962C8B-B14F-4D97-AF65-F5344CB8AC3E}">
        <p14:creationId xmlns:p14="http://schemas.microsoft.com/office/powerpoint/2010/main" val="4280037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  <p:bldP spid="18" grpId="0"/>
      <p:bldP spid="20" grpId="0"/>
      <p:bldP spid="22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9750" y="542925"/>
            <a:ext cx="3782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看图列方程并解答。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1680" y="271576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55060" y="2931790"/>
            <a:ext cx="198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18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=450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169" y="3118197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=36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÷4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9712" y="350785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=9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84168" y="3651870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30601" y="3291830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18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÷18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=450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÷18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" t="23464" r="44820"/>
          <a:stretch/>
        </p:blipFill>
        <p:spPr bwMode="auto">
          <a:xfrm>
            <a:off x="465348" y="1203598"/>
            <a:ext cx="4421538" cy="132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11" t="1392" r="2221" b="4468"/>
          <a:stretch/>
        </p:blipFill>
        <p:spPr bwMode="auto">
          <a:xfrm>
            <a:off x="5420630" y="1001785"/>
            <a:ext cx="2880320" cy="151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923678"/>
            <a:ext cx="669674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同时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乘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或除以同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所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defTabSz="914400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结果仍然是等式。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这也是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等式的性质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043608" y="2715766"/>
            <a:ext cx="701241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一个数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除以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0.2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，再乘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0.2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所得结果仍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等于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87624" y="3563790"/>
            <a:ext cx="5760491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运用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等式的性质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7536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1265221"/>
            <a:ext cx="5437285" cy="366236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01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3430"/>
          <a:stretch/>
        </p:blipFill>
        <p:spPr bwMode="auto">
          <a:xfrm flipH="1">
            <a:off x="251520" y="1051567"/>
            <a:ext cx="1657695" cy="149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7308304" y="1779662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5292080" y="2211710"/>
            <a:ext cx="2160240" cy="720080"/>
          </a:xfrm>
          <a:prstGeom prst="wedgeRoundRectCallout">
            <a:avLst>
              <a:gd name="adj1" fmla="val 55786"/>
              <a:gd name="adj2" fmla="val -4410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5×3=15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（本）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15×4=60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本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926096" y="1059582"/>
            <a:ext cx="3077951" cy="1080120"/>
          </a:xfrm>
          <a:prstGeom prst="wedgeRoundRectCallout">
            <a:avLst>
              <a:gd name="adj1" fmla="val -56077"/>
              <a:gd name="adj2" fmla="val 358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每组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人，每人带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本书，一共多少本书？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组一共多少本书？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272002" y="3175568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763688" y="3200210"/>
            <a:ext cx="2232248" cy="477858"/>
          </a:xfrm>
          <a:prstGeom prst="wedgeRoundRectCallout">
            <a:avLst>
              <a:gd name="adj1" fmla="val -60669"/>
              <a:gd name="adj2" fmla="val 4532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你发现了什么？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5508104" y="3579862"/>
            <a:ext cx="2448272" cy="720080"/>
          </a:xfrm>
          <a:prstGeom prst="wedgeRoundRectCallout">
            <a:avLst>
              <a:gd name="adj1" fmla="val 38959"/>
              <a:gd name="adj2" fmla="val -9712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5×3×4=15×4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49" b="25657"/>
          <a:stretch/>
        </p:blipFill>
        <p:spPr bwMode="auto">
          <a:xfrm>
            <a:off x="1161118" y="2972621"/>
            <a:ext cx="3510239" cy="126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71" b="28077"/>
          <a:stretch/>
        </p:blipFill>
        <p:spPr bwMode="auto">
          <a:xfrm>
            <a:off x="5095341" y="1147237"/>
            <a:ext cx="3524405" cy="1339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2" b="26299"/>
          <a:stretch/>
        </p:blipFill>
        <p:spPr bwMode="auto">
          <a:xfrm>
            <a:off x="1293878" y="1200693"/>
            <a:ext cx="3431532" cy="134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AMZX}GQ$S8JY@VAVQ{0ECQ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878" y="1757130"/>
            <a:ext cx="723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@JOFH74RO@Q[I_[)ZHJ`UJ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92" b="11813"/>
          <a:stretch>
            <a:fillRect/>
          </a:stretch>
        </p:blipFill>
        <p:spPr bwMode="auto">
          <a:xfrm>
            <a:off x="7535863" y="2438077"/>
            <a:ext cx="54927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254250" y="2616448"/>
            <a:ext cx="1389063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20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pic>
        <p:nvPicPr>
          <p:cNvPr id="34" name="图片 33" descr="6})[~2E`PFQ)3173RY3[77I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8" r="47105" b="1186"/>
          <a:stretch>
            <a:fillRect/>
          </a:stretch>
        </p:blipFill>
        <p:spPr bwMode="auto">
          <a:xfrm>
            <a:off x="6284913" y="2492052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5672138" y="2544440"/>
            <a:ext cx="79533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>
              <a:latin typeface="宋体" pitchFamily="2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6608763" y="2544440"/>
            <a:ext cx="23161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20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×</a:t>
            </a:r>
            <a:endParaRPr lang="zh-CN" altLang="en-US" sz="2400" b="1" dirty="0">
              <a:solidFill>
                <a:srgbClr val="FF2766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0" name="图片 39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4" b="24744"/>
          <a:stretch/>
        </p:blipFill>
        <p:spPr bwMode="auto">
          <a:xfrm>
            <a:off x="5153305" y="3006213"/>
            <a:ext cx="3518383" cy="129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18"/>
          <p:cNvSpPr txBox="1">
            <a:spLocks noChangeArrowheads="1"/>
          </p:cNvSpPr>
          <p:nvPr/>
        </p:nvSpPr>
        <p:spPr bwMode="auto">
          <a:xfrm>
            <a:off x="2377281" y="570932"/>
            <a:ext cx="489309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先看图填空，再说说你有什么发现。</a:t>
            </a:r>
            <a:endParaRPr lang="zh-CN" altLang="en-US" sz="2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7637463" y="2544440"/>
            <a:ext cx="7937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>
                <a:latin typeface="Arial" pitchFamily="34" charset="0"/>
                <a:sym typeface="宋体" pitchFamily="2" charset="-122"/>
              </a:rPr>
              <a:t>2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>
              <a:latin typeface="宋体" pitchFamily="2" charset="-122"/>
            </a:endParaRPr>
          </a:p>
        </p:txBody>
      </p:sp>
      <p:pic>
        <p:nvPicPr>
          <p:cNvPr id="43" name="图片 42" descr="6})[~2E`PFQ)3173RY3[77I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8" r="47105" b="1186"/>
          <a:stretch>
            <a:fillRect/>
          </a:stretch>
        </p:blipFill>
        <p:spPr bwMode="auto">
          <a:xfrm>
            <a:off x="2592388" y="4236119"/>
            <a:ext cx="433387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11"/>
          <p:cNvSpPr txBox="1">
            <a:spLocks noChangeArrowheads="1"/>
          </p:cNvSpPr>
          <p:nvPr/>
        </p:nvSpPr>
        <p:spPr bwMode="auto">
          <a:xfrm>
            <a:off x="1979613" y="4300190"/>
            <a:ext cx="79533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>
                <a:latin typeface="Arial" pitchFamily="34" charset="0"/>
                <a:sym typeface="宋体" pitchFamily="2" charset="-122"/>
              </a:rPr>
              <a:t>3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>
              <a:latin typeface="宋体" pitchFamily="2" charset="-122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2916238" y="4300190"/>
            <a:ext cx="86042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60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zh-CN" altLang="en-US" sz="2400" b="1" dirty="0">
              <a:solidFill>
                <a:srgbClr val="FF2766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6" name="图片 45" descr="6})[~2E`PFQ)3173RY3[77I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8" r="47105" b="1186"/>
          <a:stretch>
            <a:fillRect/>
          </a:stretch>
        </p:blipFill>
        <p:spPr bwMode="auto">
          <a:xfrm>
            <a:off x="6350595" y="4218657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1"/>
          <p:cNvSpPr txBox="1">
            <a:spLocks noChangeArrowheads="1"/>
          </p:cNvSpPr>
          <p:nvPr/>
        </p:nvSpPr>
        <p:spPr bwMode="auto">
          <a:xfrm>
            <a:off x="5076056" y="4271045"/>
            <a:ext cx="14192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>
                <a:latin typeface="Arial" pitchFamily="34" charset="0"/>
                <a:sym typeface="宋体" pitchFamily="2" charset="-122"/>
              </a:rPr>
              <a:t>3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>
                <a:latin typeface="Times New Roman" pitchFamily="18" charset="0"/>
                <a:sym typeface="宋体" pitchFamily="2" charset="-122"/>
              </a:rPr>
              <a:t>x 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÷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>
                <a:latin typeface="Arial" pitchFamily="34" charset="0"/>
                <a:sym typeface="宋体" pitchFamily="2" charset="-122"/>
              </a:rPr>
              <a:t>3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>
              <a:latin typeface="宋体" pitchFamily="2" charset="-122"/>
            </a:endParaRPr>
          </a:p>
        </p:txBody>
      </p:sp>
      <p:sp>
        <p:nvSpPr>
          <p:cNvPr id="48" name="TextBox 11"/>
          <p:cNvSpPr txBox="1">
            <a:spLocks noChangeArrowheads="1"/>
          </p:cNvSpPr>
          <p:nvPr/>
        </p:nvSpPr>
        <p:spPr bwMode="auto">
          <a:xfrm>
            <a:off x="6665664" y="4272632"/>
            <a:ext cx="20828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Arial" pitchFamily="34" charset="0"/>
                <a:sym typeface="宋体" pitchFamily="2" charset="-122"/>
              </a:rPr>
              <a:t>60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zh-CN" altLang="en-US" sz="2400" b="1" dirty="0">
              <a:solidFill>
                <a:srgbClr val="FF2766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9" name="图片 48" descr="@JOFH74RO@Q[I_[)ZHJ`UJ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92" b="11813"/>
          <a:stretch>
            <a:fillRect/>
          </a:stretch>
        </p:blipFill>
        <p:spPr bwMode="auto">
          <a:xfrm>
            <a:off x="7460481" y="4164682"/>
            <a:ext cx="5492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7593087" y="4272632"/>
            <a:ext cx="79533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dirty="0">
                <a:latin typeface="Arial" pitchFamily="34" charset="0"/>
                <a:sym typeface="宋体" pitchFamily="2" charset="-122"/>
              </a:rPr>
              <a:t>3</a:t>
            </a:r>
            <a:r>
              <a:rPr lang="en-US" altLang="zh-CN" sz="2400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dirty="0">
              <a:latin typeface="宋体" pitchFamily="2" charset="-122"/>
            </a:endParaRPr>
          </a:p>
        </p:txBody>
      </p:sp>
      <p:pic>
        <p:nvPicPr>
          <p:cNvPr id="51" name="图片 50" descr="AMZX}GQ$S8JY@VAVQ{0ECQ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3243263"/>
            <a:ext cx="723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5768E34-1A9C-664D-8D90-034F2F1B424A}"/>
              </a:ext>
            </a:extLst>
          </p:cNvPr>
          <p:cNvGrpSpPr/>
          <p:nvPr/>
        </p:nvGrpSpPr>
        <p:grpSpPr>
          <a:xfrm>
            <a:off x="388995" y="1174219"/>
            <a:ext cx="1166673" cy="1069117"/>
            <a:chOff x="1106431" y="1951997"/>
            <a:chExt cx="1555361" cy="1425489"/>
          </a:xfrm>
        </p:grpSpPr>
        <p:pic>
          <p:nvPicPr>
            <p:cNvPr id="56" name="图片 55" descr="28Z58PICt4r.jpg">
              <a:extLst>
                <a:ext uri="{FF2B5EF4-FFF2-40B4-BE49-F238E27FC236}">
                  <a16:creationId xmlns="" xmlns:a16="http://schemas.microsoft.com/office/drawing/2014/main" id="{C63A7C61-6F9F-9744-B89D-A8E5C7BFB1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06431" y="1951997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ADF359FD-34EA-E041-BA98-CA6381A231E2}"/>
                </a:ext>
              </a:extLst>
            </p:cNvPr>
            <p:cNvSpPr/>
            <p:nvPr/>
          </p:nvSpPr>
          <p:spPr>
            <a:xfrm>
              <a:off x="1342132" y="2823489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5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42" grpId="0"/>
      <p:bldP spid="44" grpId="0"/>
      <p:bldP spid="45" grpId="0"/>
      <p:bldP spid="47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222" y="2820964"/>
            <a:ext cx="1414372" cy="113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323528" y="1688244"/>
            <a:ext cx="7920880" cy="1315554"/>
            <a:chOff x="663898" y="2598753"/>
            <a:chExt cx="7765964" cy="201149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3898" y="2598753"/>
              <a:ext cx="7765964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8" name="图片 27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1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95536" y="197355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80312" y="2005964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310990" y="1779660"/>
            <a:ext cx="2828962" cy="1080121"/>
          </a:xfrm>
          <a:prstGeom prst="wedgeRoundRectCallout">
            <a:avLst>
              <a:gd name="adj1" fmla="val -59036"/>
              <a:gd name="adj2" fmla="val -15953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等式两边同时乘同一个数，得到的结果仍然是等式。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4413646" y="1779661"/>
            <a:ext cx="2894658" cy="108012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等式两边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同时除以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一个数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，得到的结果仍然是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87624" y="483518"/>
            <a:ext cx="6852666" cy="495300"/>
            <a:chOff x="1187624" y="1131590"/>
            <a:chExt cx="6852666" cy="495300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>
              <a:off x="1187624" y="1203598"/>
              <a:ext cx="1389063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b="1" i="1" dirty="0">
                  <a:latin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 20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9" name="图片 28" descr="6})[~2E`PFQ)3173RY3[77I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9DBE9"/>
                </a:clrFrom>
                <a:clrTo>
                  <a:srgbClr val="F9DBE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78" r="47105" b="1186"/>
            <a:stretch>
              <a:fillRect/>
            </a:stretch>
          </p:blipFill>
          <p:spPr bwMode="auto">
            <a:xfrm>
              <a:off x="5218287" y="1131591"/>
              <a:ext cx="431800" cy="423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图片 33" descr="AMZX}GQ$S8JY@VAVQ{0ECQ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7778" y="1131590"/>
              <a:ext cx="7239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4605512" y="1168103"/>
              <a:ext cx="3434778" cy="422845"/>
              <a:chOff x="4605512" y="1168103"/>
              <a:chExt cx="3434778" cy="422845"/>
            </a:xfrm>
          </p:grpSpPr>
          <p:sp>
            <p:nvSpPr>
              <p:cNvPr id="30" name="TextBox 11"/>
              <p:cNvSpPr txBox="1">
                <a:spLocks noChangeArrowheads="1"/>
              </p:cNvSpPr>
              <p:nvPr/>
            </p:nvSpPr>
            <p:spPr bwMode="auto">
              <a:xfrm>
                <a:off x="4605512" y="1168103"/>
                <a:ext cx="795337" cy="387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Arial" pitchFamily="34" charset="0"/>
                    <a:sym typeface="宋体" pitchFamily="2" charset="-122"/>
                  </a:rPr>
                  <a:t>2</a:t>
                </a:r>
                <a:r>
                  <a:rPr lang="en-US" altLang="zh-CN" sz="2400" b="1" dirty="0">
                    <a:latin typeface="宋体" pitchFamily="2" charset="-122"/>
                    <a:sym typeface="宋体" pitchFamily="2" charset="-122"/>
                  </a:rPr>
                  <a:t> </a:t>
                </a:r>
                <a:r>
                  <a:rPr lang="en-US" altLang="zh-CN" sz="2400" b="1" i="1" dirty="0">
                    <a:latin typeface="Times New Roman" pitchFamily="18" charset="0"/>
                    <a:sym typeface="宋体" pitchFamily="2" charset="-122"/>
                  </a:rPr>
                  <a:t>x</a:t>
                </a:r>
                <a:r>
                  <a:rPr lang="en-US" altLang="zh-CN" sz="2400" b="1" dirty="0">
                    <a:latin typeface="宋体" pitchFamily="2" charset="-122"/>
                    <a:sym typeface="宋体" pitchFamily="2" charset="-122"/>
                  </a:rPr>
                  <a:t> </a:t>
                </a:r>
                <a:r>
                  <a:rPr lang="zh-CN" altLang="en-US" sz="2400" b="1" dirty="0">
                    <a:latin typeface="宋体" pitchFamily="2" charset="-122"/>
                    <a:sym typeface="宋体" pitchFamily="2" charset="-122"/>
                  </a:rPr>
                  <a:t> </a:t>
                </a:r>
                <a:endParaRPr lang="en-US" altLang="zh-CN" sz="2400" b="1" dirty="0">
                  <a:latin typeface="宋体" pitchFamily="2" charset="-122"/>
                </a:endParaRPr>
              </a:p>
            </p:txBody>
          </p:sp>
          <p:sp>
            <p:nvSpPr>
              <p:cNvPr id="32" name="TextBox 11"/>
              <p:cNvSpPr txBox="1">
                <a:spLocks noChangeArrowheads="1"/>
              </p:cNvSpPr>
              <p:nvPr/>
            </p:nvSpPr>
            <p:spPr bwMode="auto">
              <a:xfrm>
                <a:off x="6570837" y="1195413"/>
                <a:ext cx="793750" cy="387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2</a:t>
                </a:r>
                <a:r>
                  <a:rPr lang="en-US" altLang="zh-CN" sz="2400" b="1" dirty="0">
                    <a:latin typeface="宋体" pitchFamily="2" charset="-122"/>
                    <a:sym typeface="宋体" pitchFamily="2" charset="-122"/>
                  </a:rPr>
                  <a:t>  </a:t>
                </a:r>
                <a:r>
                  <a:rPr lang="zh-CN" altLang="en-US" sz="2400" b="1" dirty="0">
                    <a:latin typeface="宋体" pitchFamily="2" charset="-122"/>
                    <a:sym typeface="宋体" pitchFamily="2" charset="-122"/>
                  </a:rPr>
                  <a:t> </a:t>
                </a:r>
                <a:endParaRPr lang="en-US" altLang="zh-CN" sz="2400" b="1" dirty="0">
                  <a:latin typeface="宋体" pitchFamily="2" charset="-122"/>
                </a:endParaRPr>
              </a:p>
            </p:txBody>
          </p:sp>
          <p:sp>
            <p:nvSpPr>
              <p:cNvPr id="35" name="TextBox 11"/>
              <p:cNvSpPr txBox="1">
                <a:spLocks noChangeArrowheads="1"/>
              </p:cNvSpPr>
              <p:nvPr/>
            </p:nvSpPr>
            <p:spPr bwMode="auto">
              <a:xfrm>
                <a:off x="5724128" y="1203598"/>
                <a:ext cx="2316162" cy="387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altLang="zh-CN" sz="2400" b="1" dirty="0">
                    <a:latin typeface="宋体" pitchFamily="2" charset="-122"/>
                    <a:sym typeface="宋体" pitchFamily="2" charset="-122"/>
                  </a:rPr>
                  <a:t> 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20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×</a:t>
                </a:r>
                <a:endParaRPr lang="zh-CN" altLang="en-US" sz="2400" b="1" dirty="0">
                  <a:solidFill>
                    <a:srgbClr val="FF2766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043608" y="1059582"/>
            <a:ext cx="6912768" cy="576064"/>
            <a:chOff x="1043608" y="1707654"/>
            <a:chExt cx="6912768" cy="576064"/>
          </a:xfrm>
        </p:grpSpPr>
        <p:pic>
          <p:nvPicPr>
            <p:cNvPr id="36" name="图片 35" descr="6})[~2E`PFQ)3173RY3[77I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9DBE9"/>
                </a:clrFrom>
                <a:clrTo>
                  <a:srgbClr val="F9DBE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78" r="47105" b="1186"/>
            <a:stretch>
              <a:fillRect/>
            </a:stretch>
          </p:blipFill>
          <p:spPr bwMode="auto">
            <a:xfrm>
              <a:off x="1656383" y="1779091"/>
              <a:ext cx="433387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>
              <a:off x="1043608" y="1843162"/>
              <a:ext cx="795337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en-US" altLang="zh-CN" sz="2400" b="1" i="1" dirty="0">
                  <a:latin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zh-CN" altLang="en-US" sz="2400" b="1" dirty="0">
                  <a:latin typeface="宋体" pitchFamily="2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宋体" pitchFamily="2" charset="-122"/>
              </a:endParaRPr>
            </a:p>
          </p:txBody>
        </p:sp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>
              <a:off x="1980233" y="1843162"/>
              <a:ext cx="860425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60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endParaRPr lang="zh-CN" altLang="en-US" sz="2400" b="1" dirty="0">
                <a:solidFill>
                  <a:srgbClr val="FF2766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pic>
          <p:nvPicPr>
            <p:cNvPr id="39" name="图片 38" descr="6})[~2E`PFQ)3173RY3[77I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9DBE9"/>
                </a:clrFrom>
                <a:clrTo>
                  <a:srgbClr val="F9DBE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78" r="47105" b="1186"/>
            <a:stretch>
              <a:fillRect/>
            </a:stretch>
          </p:blipFill>
          <p:spPr bwMode="auto">
            <a:xfrm>
              <a:off x="5580459" y="1761629"/>
              <a:ext cx="431800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>
              <a:off x="4305920" y="1814017"/>
              <a:ext cx="1419225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en-US" altLang="zh-CN" sz="2400" b="1" i="1" dirty="0">
                  <a:latin typeface="Times New Roman" pitchFamily="18" charset="0"/>
                  <a:sym typeface="宋体" pitchFamily="2" charset="-122"/>
                </a:rPr>
                <a:t>x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÷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zh-CN" altLang="en-US" sz="2400" b="1" dirty="0">
                  <a:latin typeface="宋体" pitchFamily="2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宋体" pitchFamily="2" charset="-122"/>
              </a:endParaRPr>
            </a:p>
          </p:txBody>
        </p:sp>
        <p:pic>
          <p:nvPicPr>
            <p:cNvPr id="41" name="图片 40" descr="@JOFH74RO@Q[I_[)ZHJ`UJ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992" b="11813"/>
            <a:stretch>
              <a:fillRect/>
            </a:stretch>
          </p:blipFill>
          <p:spPr bwMode="auto">
            <a:xfrm>
              <a:off x="6690345" y="1707654"/>
              <a:ext cx="549275" cy="479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>
              <a:off x="6804248" y="1815604"/>
              <a:ext cx="795337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 </a:t>
              </a:r>
              <a:r>
                <a:rPr lang="zh-CN" altLang="en-US" sz="2400" b="1" dirty="0">
                  <a:latin typeface="宋体" pitchFamily="2" charset="-122"/>
                  <a:sym typeface="宋体" pitchFamily="2" charset="-122"/>
                </a:rPr>
                <a:t> </a:t>
              </a:r>
              <a:endParaRPr lang="en-US" altLang="zh-CN" sz="2400" b="1" dirty="0">
                <a:latin typeface="宋体" pitchFamily="2" charset="-122"/>
              </a:endParaRPr>
            </a:p>
          </p:txBody>
        </p:sp>
        <p:sp>
          <p:nvSpPr>
            <p:cNvPr id="43" name="TextBox 11"/>
            <p:cNvSpPr txBox="1">
              <a:spLocks noChangeArrowheads="1"/>
            </p:cNvSpPr>
            <p:nvPr/>
          </p:nvSpPr>
          <p:spPr bwMode="auto">
            <a:xfrm>
              <a:off x="5873576" y="1824360"/>
              <a:ext cx="2082800" cy="38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US" altLang="zh-CN" sz="2400" b="1" dirty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60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÷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endParaRPr lang="zh-CN" altLang="en-US" sz="2400" b="1" dirty="0">
                <a:solidFill>
                  <a:srgbClr val="FF27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44" name="图片 43" descr="AMZX}GQ$S8JY@VAVQ{0ECQL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1788418"/>
              <a:ext cx="7239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" name="圆角矩形标注 46"/>
          <p:cNvSpPr>
            <a:spLocks noChangeArrowheads="1"/>
          </p:cNvSpPr>
          <p:nvPr/>
        </p:nvSpPr>
        <p:spPr bwMode="auto">
          <a:xfrm>
            <a:off x="927381" y="3186632"/>
            <a:ext cx="3798780" cy="360040"/>
          </a:xfrm>
          <a:prstGeom prst="wedgeRoundRectCallout">
            <a:avLst>
              <a:gd name="adj1" fmla="val -56002"/>
              <a:gd name="adj2" fmla="val 4265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等式两边可以同时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圆角矩形标注 47"/>
          <p:cNvSpPr>
            <a:spLocks noChangeArrowheads="1"/>
          </p:cNvSpPr>
          <p:nvPr/>
        </p:nvSpPr>
        <p:spPr bwMode="auto">
          <a:xfrm>
            <a:off x="4857668" y="3189349"/>
            <a:ext cx="2882683" cy="393231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不能，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不能做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圆角矩形标注 48"/>
          <p:cNvSpPr>
            <a:spLocks noChangeArrowheads="1"/>
          </p:cNvSpPr>
          <p:nvPr/>
        </p:nvSpPr>
        <p:spPr bwMode="auto">
          <a:xfrm>
            <a:off x="1187624" y="3761519"/>
            <a:ext cx="6466904" cy="814521"/>
          </a:xfrm>
          <a:prstGeom prst="wedgeRoundRectCallout">
            <a:avLst>
              <a:gd name="adj1" fmla="val -55195"/>
              <a:gd name="adj2" fmla="val -583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等式两边同时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乘或除以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个不是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，所得的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结果仍然是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。这也是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等式的性质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78" y="3104894"/>
            <a:ext cx="916391" cy="131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83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7" grpId="0" animBg="1"/>
      <p:bldP spid="48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67544" y="1635646"/>
            <a:ext cx="4070526" cy="504056"/>
            <a:chOff x="645490" y="1995686"/>
            <a:chExt cx="4070526" cy="504056"/>
          </a:xfrm>
        </p:grpSpPr>
        <p:sp>
          <p:nvSpPr>
            <p:cNvPr id="44" name="TextBox 43"/>
            <p:cNvSpPr txBox="1"/>
            <p:nvPr/>
          </p:nvSpPr>
          <p:spPr>
            <a:xfrm>
              <a:off x="645490" y="2038077"/>
              <a:ext cx="313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÷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zh-CN" altLang="en-US" sz="2400" b="1" dirty="0" smtClean="0">
                  <a:latin typeface="宋体" pitchFamily="2" charset="-122"/>
                  <a:sym typeface="宋体" pitchFamily="2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itchFamily="2" charset="-122"/>
                  <a:sym typeface="宋体" pitchFamily="2" charset="-122"/>
                </a:rPr>
                <a:t>×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 6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18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47" name="图片 5" descr="0R$IYIG}9UNRH91W@{QW8)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937" y="1995686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图片 6" descr="1@HWWAN%X0UW{U)CD%MWE`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316" y="2028254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11560" y="2141530"/>
            <a:ext cx="1159081" cy="134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96034" y="516086"/>
            <a:ext cx="7664450" cy="471488"/>
            <a:chOff x="1000125" y="987574"/>
            <a:chExt cx="7664450" cy="471488"/>
          </a:xfrm>
        </p:grpSpPr>
        <p:sp>
          <p:nvSpPr>
            <p:cNvPr id="28" name="TextBox 18"/>
            <p:cNvSpPr txBox="1">
              <a:spLocks noChangeArrowheads="1"/>
            </p:cNvSpPr>
            <p:nvPr/>
          </p:nvSpPr>
          <p:spPr bwMode="auto">
            <a:xfrm>
              <a:off x="1000125" y="989732"/>
              <a:ext cx="76644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根据等式的性质在    里填运算符号，在      里填数。</a:t>
              </a:r>
              <a:endPara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29" name="图片 5" descr="0R$IYIG}9UNRH91W@{QW8)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2969" y="987574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图片 6" descr="1@HWWAN%X0UW{U)CD%MWE`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2628" y="987574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869928" y="1752352"/>
            <a:ext cx="18542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pic>
        <p:nvPicPr>
          <p:cNvPr id="3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65496" y="3230014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圆角矩形标注 36"/>
          <p:cNvSpPr>
            <a:spLocks noChangeArrowheads="1"/>
          </p:cNvSpPr>
          <p:nvPr/>
        </p:nvSpPr>
        <p:spPr bwMode="auto">
          <a:xfrm>
            <a:off x="2007194" y="2455868"/>
            <a:ext cx="4642129" cy="720080"/>
          </a:xfrm>
          <a:prstGeom prst="wedgeRoundRectCallout">
            <a:avLst>
              <a:gd name="adj1" fmla="val -54707"/>
              <a:gd name="adj2" fmla="val -60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根据等式的性质，等式两边同时进行了什么运算？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圆角矩形标注 37"/>
          <p:cNvSpPr>
            <a:spLocks noChangeArrowheads="1"/>
          </p:cNvSpPr>
          <p:nvPr/>
        </p:nvSpPr>
        <p:spPr bwMode="auto">
          <a:xfrm>
            <a:off x="2926965" y="3507854"/>
            <a:ext cx="4237323" cy="72008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左边等式两边同时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乘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，右边等式两边同时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0.7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60277" y="1203598"/>
            <a:ext cx="215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÷ 6 = 18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580757" y="1203598"/>
            <a:ext cx="215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0.7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= 3.5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644008" y="1635646"/>
            <a:ext cx="4176464" cy="504056"/>
            <a:chOff x="645490" y="1995686"/>
            <a:chExt cx="4176464" cy="504056"/>
          </a:xfrm>
        </p:grpSpPr>
        <p:sp>
          <p:nvSpPr>
            <p:cNvPr id="61" name="TextBox 60"/>
            <p:cNvSpPr txBox="1"/>
            <p:nvPr/>
          </p:nvSpPr>
          <p:spPr>
            <a:xfrm>
              <a:off x="645490" y="2038077"/>
              <a:ext cx="313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0.7 </a:t>
              </a:r>
              <a:r>
                <a:rPr lang="en-US" altLang="zh-CN" sz="2400" b="1" i="1" dirty="0">
                  <a:latin typeface="Times New Roman" pitchFamily="18" charset="0"/>
                  <a:cs typeface="Times New Roman" pitchFamily="18" charset="0"/>
                </a:rPr>
                <a:t>x 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÷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 0.7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3.5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62" name="图片 5" descr="0R$IYIG}9UNRH91W@{QW8)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2883" y="1995686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6" descr="1@HWWAN%X0UW{U)CD%MWE`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0254" y="2028254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3131840" y="1707654"/>
            <a:ext cx="860821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 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7454329" y="1707654"/>
            <a:ext cx="16541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÷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  </a:t>
            </a:r>
            <a:r>
              <a:rPr lang="en-US" altLang="en-US" sz="2400" b="1" dirty="0">
                <a:solidFill>
                  <a:srgbClr val="FF0000"/>
                </a:solidFill>
              </a:rPr>
              <a:t>0.7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 animBg="1"/>
      <p:bldP spid="38" grpId="0" animBg="1"/>
      <p:bldP spid="40" grpId="0"/>
      <p:bldP spid="59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971600" y="2787774"/>
            <a:ext cx="7219541" cy="1728192"/>
            <a:chOff x="971600" y="2598753"/>
            <a:chExt cx="7219541" cy="2011495"/>
          </a:xfrm>
        </p:grpSpPr>
        <p:pic>
          <p:nvPicPr>
            <p:cNvPr id="43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图片 43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5" name="图片 44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61610" y="352282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80312" y="3586546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圆角矩形标注 47"/>
          <p:cNvSpPr>
            <a:spLocks noChangeArrowheads="1"/>
          </p:cNvSpPr>
          <p:nvPr/>
        </p:nvSpPr>
        <p:spPr bwMode="auto">
          <a:xfrm>
            <a:off x="1823204" y="2882954"/>
            <a:ext cx="2758166" cy="768916"/>
          </a:xfrm>
          <a:prstGeom prst="wedgeRoundRectCallout">
            <a:avLst>
              <a:gd name="adj1" fmla="val -45747"/>
              <a:gd name="adj2" fmla="val 90343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长方形的面积÷长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宽，用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960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49" name="圆角矩形标注 48"/>
          <p:cNvSpPr>
            <a:spLocks noChangeArrowheads="1"/>
          </p:cNvSpPr>
          <p:nvPr/>
        </p:nvSpPr>
        <p:spPr bwMode="auto">
          <a:xfrm>
            <a:off x="4644008" y="2903945"/>
            <a:ext cx="2736304" cy="1061995"/>
          </a:xfrm>
          <a:prstGeom prst="wedgeRoundRectCallout">
            <a:avLst>
              <a:gd name="adj1" fmla="val 48460"/>
              <a:gd name="adj2" fmla="val 64332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长×宽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长方形的面积，可以列方程解答。</a:t>
            </a:r>
          </a:p>
        </p:txBody>
      </p:sp>
      <p:pic>
        <p:nvPicPr>
          <p:cNvPr id="25" name="图片 7" descr="%Q8P~S@AOXGVYS%A)19[5D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22" y="1248113"/>
            <a:ext cx="2127250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18"/>
          <p:cNvSpPr txBox="1">
            <a:spLocks noChangeArrowheads="1"/>
          </p:cNvSpPr>
          <p:nvPr/>
        </p:nvSpPr>
        <p:spPr bwMode="auto">
          <a:xfrm>
            <a:off x="1613137" y="417116"/>
            <a:ext cx="59364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花园小学有一块长方形试验田</a:t>
            </a:r>
            <a:r>
              <a:rPr lang="zh-CN" altLang="en-US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</a:rPr>
              <a:t>（如下图）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，求试验田的宽。</a:t>
            </a:r>
            <a:endParaRPr lang="zh-CN" altLang="en-US" sz="2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8" name="AutoShape 34"/>
          <p:cNvSpPr>
            <a:spLocks noChangeArrowheads="1"/>
          </p:cNvSpPr>
          <p:nvPr/>
        </p:nvSpPr>
        <p:spPr bwMode="auto">
          <a:xfrm>
            <a:off x="4527277" y="1267436"/>
            <a:ext cx="2508250" cy="792088"/>
          </a:xfrm>
          <a:prstGeom prst="wedgeRoundRectCallout">
            <a:avLst>
              <a:gd name="adj1" fmla="val 60818"/>
              <a:gd name="adj2" fmla="val -1769"/>
              <a:gd name="adj3" fmla="val 16667"/>
            </a:avLst>
          </a:prstGeom>
          <a:noFill/>
          <a:ln w="12700">
            <a:solidFill>
              <a:srgbClr val="FED01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你打算怎样做？与同学交流。</a:t>
            </a:r>
          </a:p>
        </p:txBody>
      </p:sp>
      <p:pic>
        <p:nvPicPr>
          <p:cNvPr id="3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65886" y="1174217"/>
            <a:ext cx="825255" cy="97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5768E34-1A9C-664D-8D90-034F2F1B424A}"/>
              </a:ext>
            </a:extLst>
          </p:cNvPr>
          <p:cNvGrpSpPr/>
          <p:nvPr/>
        </p:nvGrpSpPr>
        <p:grpSpPr>
          <a:xfrm>
            <a:off x="243310" y="391311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>
              <a:extLst>
                <a:ext uri="{FF2B5EF4-FFF2-40B4-BE49-F238E27FC236}">
                  <a16:creationId xmlns="" xmlns:a16="http://schemas.microsoft.com/office/drawing/2014/main" id="{C63A7C61-6F9F-9744-B89D-A8E5C7BFB1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ADF359FD-34EA-E041-BA98-CA6381A231E2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927" y="581141"/>
            <a:ext cx="1728192" cy="13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30" name="AutoShape 22"/>
          <p:cNvSpPr>
            <a:spLocks noChangeArrowheads="1"/>
          </p:cNvSpPr>
          <p:nvPr/>
        </p:nvSpPr>
        <p:spPr bwMode="auto">
          <a:xfrm flipH="1">
            <a:off x="323528" y="2188279"/>
            <a:ext cx="4091282" cy="540060"/>
          </a:xfrm>
          <a:prstGeom prst="wedgeRoundRectCallout">
            <a:avLst>
              <a:gd name="adj1" fmla="val 36356"/>
              <a:gd name="adj2" fmla="val -89981"/>
              <a:gd name="adj3" fmla="val 16667"/>
            </a:avLst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方程两边为什么都要除以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</a:p>
        </p:txBody>
      </p:sp>
      <p:sp>
        <p:nvSpPr>
          <p:cNvPr id="14" name="AutoShape 22"/>
          <p:cNvSpPr>
            <a:spLocks noChangeArrowheads="1"/>
          </p:cNvSpPr>
          <p:nvPr/>
        </p:nvSpPr>
        <p:spPr bwMode="auto">
          <a:xfrm flipH="1">
            <a:off x="1626730" y="411510"/>
            <a:ext cx="4939671" cy="504825"/>
          </a:xfrm>
          <a:prstGeom prst="wedgeRoundRectCallout">
            <a:avLst>
              <a:gd name="adj1" fmla="val 57177"/>
              <a:gd name="adj2" fmla="val 40525"/>
              <a:gd name="adj3" fmla="val 16667"/>
            </a:avLst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defTabSz="914400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你能用等式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性质解下面的方程吗？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2699792" y="987574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960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1331640" y="1473349"/>
            <a:ext cx="46561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÷40 =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960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÷40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AutoShape 34"/>
          <p:cNvSpPr>
            <a:spLocks noChangeArrowheads="1"/>
          </p:cNvSpPr>
          <p:nvPr/>
        </p:nvSpPr>
        <p:spPr bwMode="auto">
          <a:xfrm>
            <a:off x="4465011" y="2062265"/>
            <a:ext cx="4455108" cy="792088"/>
          </a:xfrm>
          <a:prstGeom prst="wedgeRoundRectCallout">
            <a:avLst>
              <a:gd name="adj1" fmla="val 32367"/>
              <a:gd name="adj2" fmla="val -98144"/>
              <a:gd name="adj3" fmla="val 16667"/>
            </a:avLst>
          </a:prstGeom>
          <a:noFill/>
          <a:ln w="12700">
            <a:solidFill>
              <a:srgbClr val="C6D8B6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要使方程左边只剩下</a:t>
            </a:r>
            <a:r>
              <a:rPr lang="en-US" altLang="zh-CN" sz="2400" b="1" i="1" dirty="0" smtClean="0">
                <a:latin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i="1" dirty="0" smtClean="0">
                <a:latin typeface="Times New Roman" pitchFamily="18" charset="0"/>
                <a:sym typeface="宋体" pitchFamily="2" charset="-122"/>
              </a:rPr>
              <a:t>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方程两边都要除以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3205163" y="1898526"/>
            <a:ext cx="136683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24</a:t>
            </a:r>
            <a:endParaRPr lang="en-US" altLang="zh-CN" sz="2400" b="1" dirty="0"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683568" y="2963728"/>
            <a:ext cx="726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检验一下，看解答结果是否正确。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755575" y="3534444"/>
            <a:ext cx="612068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238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检验：把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24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代入原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方程，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 eaLnBrk="1" hangingPunct="1">
              <a:lnSpc>
                <a:spcPts val="2238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    左边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24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960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，左边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i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右边。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 eaLnBrk="1" hangingPunct="1">
              <a:lnSpc>
                <a:spcPts val="2238"/>
              </a:lnSpc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             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是原方程的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解。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987824" y="4466056"/>
            <a:ext cx="435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答：试验田的宽是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米。</a:t>
            </a:r>
            <a:endParaRPr lang="zh-CN" altLang="en-US" sz="2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68" y="638877"/>
            <a:ext cx="882898" cy="1265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 animBg="1"/>
      <p:bldP spid="14" grpId="0" animBg="1"/>
      <p:bldP spid="15" grpId="0"/>
      <p:bldP spid="16" grpId="0"/>
      <p:bldP spid="17" grpId="0" animBg="1"/>
      <p:bldP spid="19" grpId="0"/>
      <p:bldP spid="18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755576" y="948410"/>
            <a:ext cx="24482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解方程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3058485" y="1491630"/>
            <a:ext cx="292653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÷ 0.2 = 0.8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1358795" y="1941783"/>
            <a:ext cx="515742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÷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0.2 × 0.2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0.8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 0.2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4095099" y="2351706"/>
            <a:ext cx="217795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= 0.16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78232" y="2895786"/>
            <a:ext cx="111386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2267744" y="2895786"/>
            <a:ext cx="6336704" cy="1080120"/>
          </a:xfrm>
          <a:prstGeom prst="wedgeRoundRectCallout">
            <a:avLst>
              <a:gd name="adj1" fmla="val -54707"/>
              <a:gd name="adj2" fmla="val 3986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根据等式的性质：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方程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两边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都乘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0.2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，把一个数除以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0.2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，再乘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0.2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，所得结果仍等于原来的数，左边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只剩下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" grpId="0"/>
      <p:bldP spid="31" grpId="0"/>
      <p:bldP spid="32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5904" y="454025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解方程，并检验。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1680" y="114436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12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96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64088" y="1203598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40=14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1606029"/>
            <a:ext cx="313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12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÷12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96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÷12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39952" y="1639023"/>
            <a:ext cx="3569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40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40=14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51720" y="1966069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43092" y="2041454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=560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615" y="2719248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=12×8=96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  <p:sp>
        <p:nvSpPr>
          <p:cNvPr id="30" name="矩形 29"/>
          <p:cNvSpPr/>
          <p:nvPr/>
        </p:nvSpPr>
        <p:spPr>
          <a:xfrm>
            <a:off x="4283968" y="2658274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=560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=560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÷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=14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=560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</p:spTree>
    <p:extLst>
      <p:ext uri="{BB962C8B-B14F-4D97-AF65-F5344CB8AC3E}">
        <p14:creationId xmlns:p14="http://schemas.microsoft.com/office/powerpoint/2010/main" val="2628106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8" grpId="0"/>
      <p:bldP spid="29" grpId="0"/>
      <p:bldP spid="3" grpId="0"/>
      <p:bldP spid="30" grpId="0"/>
    </p:bldLst>
  </p:timing>
</p:sld>
</file>

<file path=ppt/theme/theme1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764</Words>
  <Application>Microsoft Office PowerPoint</Application>
  <PresentationFormat>全屏显示(16:9)</PresentationFormat>
  <Paragraphs>125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Calibri</vt:lpstr>
      <vt:lpstr>Microsoft JhengHei</vt:lpstr>
      <vt:lpstr>黑体</vt:lpstr>
      <vt:lpstr>幼圆</vt:lpstr>
      <vt:lpstr>楷体</vt:lpstr>
      <vt:lpstr>微软雅黑</vt:lpstr>
      <vt:lpstr>Times New Roman</vt:lpstr>
      <vt:lpstr>4_Office 主题</vt:lpstr>
      <vt:lpstr>5_Office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2019-10-14T03:47:08Z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